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DFD7D-D523-4883-A2AF-497FBF5B7D93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4B222-8BA2-46E8-BBFB-E5F6BBB18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222-8BA2-46E8-BBFB-E5F6BBB1819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A3FF-AC77-4774-81E2-397CFB80500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A2682-C377-461D-BE74-F6D84FFAE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</a:t>
            </a:r>
          </a:p>
          <a:p>
            <a:pPr algn="ctr"/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457200" y="11430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2</a:t>
            </a:r>
          </a:p>
          <a:p>
            <a:pPr algn="ctr"/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3</a:t>
            </a:r>
          </a:p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57200" y="22098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4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57200" y="28194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5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57200" y="32766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6</a:t>
            </a:r>
          </a:p>
          <a:p>
            <a:pPr algn="ctr"/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57200" y="38862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7</a:t>
            </a:r>
          </a:p>
          <a:p>
            <a:pPr algn="ctr"/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57200" y="43434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8</a:t>
            </a:r>
          </a:p>
          <a:p>
            <a:pPr algn="ctr"/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457200" y="4800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9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57200" y="5257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10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58674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11</a:t>
            </a:r>
          </a:p>
          <a:p>
            <a:pPr algn="ctr"/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457200" y="63246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12</a:t>
            </a:r>
          </a:p>
          <a:p>
            <a:pPr algn="ctr"/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6781800" y="1600200"/>
            <a:ext cx="21336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2</a:t>
            </a:r>
            <a:r>
              <a:rPr lang="en-US" sz="1200" dirty="0" smtClean="0"/>
              <a:t> Participate actively in discussions, listen to the ideas of others, and ask and answer relevant questions.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6781800" y="2590800"/>
            <a:ext cx="21336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3 </a:t>
            </a:r>
            <a:r>
              <a:rPr lang="en-US" sz="1200" dirty="0" smtClean="0"/>
              <a:t>Communicate personal experiences or interests.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6781800" y="3276600"/>
            <a:ext cx="21336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5</a:t>
            </a:r>
            <a:r>
              <a:rPr lang="en-US" sz="1200" dirty="0" smtClean="0"/>
              <a:t> Listen to and use formal and informal language.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6781800" y="3962400"/>
            <a:ext cx="21336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13 </a:t>
            </a:r>
            <a:r>
              <a:rPr lang="en-US" sz="1200" dirty="0" smtClean="0"/>
              <a:t>Relate themes and information in books to personal experiences.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6781800" y="4800600"/>
            <a:ext cx="2133600" cy="1219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16 </a:t>
            </a:r>
            <a:r>
              <a:rPr lang="en-US" sz="1200" dirty="0" smtClean="0"/>
              <a:t>Use their own words or illustrations to describe their experiences, tell imaginative stories, or communicate information about a topic of interest.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cxnSp>
        <p:nvCxnSpPr>
          <p:cNvPr id="51" name="Elbow Connector 50"/>
          <p:cNvCxnSpPr>
            <a:stCxn id="5" idx="3"/>
            <a:endCxn id="39" idx="1"/>
          </p:cNvCxnSpPr>
          <p:nvPr/>
        </p:nvCxnSpPr>
        <p:spPr>
          <a:xfrm>
            <a:off x="1143000" y="1295400"/>
            <a:ext cx="5638800" cy="3009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0" idx="3"/>
          </p:cNvCxnSpPr>
          <p:nvPr/>
        </p:nvCxnSpPr>
        <p:spPr>
          <a:xfrm flipV="1">
            <a:off x="1143000" y="1219200"/>
            <a:ext cx="5791200" cy="2819400"/>
          </a:xfrm>
          <a:prstGeom prst="bentConnector3">
            <a:avLst>
              <a:gd name="adj1" fmla="val 56459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0" idx="3"/>
            <a:endCxn id="19" idx="1"/>
          </p:cNvCxnSpPr>
          <p:nvPr/>
        </p:nvCxnSpPr>
        <p:spPr>
          <a:xfrm flipV="1">
            <a:off x="1143000" y="2019300"/>
            <a:ext cx="5638800" cy="2019300"/>
          </a:xfrm>
          <a:prstGeom prst="bentConnector3">
            <a:avLst>
              <a:gd name="adj1" fmla="val 57862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10" idx="3"/>
            <a:endCxn id="29" idx="1"/>
          </p:cNvCxnSpPr>
          <p:nvPr/>
        </p:nvCxnSpPr>
        <p:spPr>
          <a:xfrm flipV="1">
            <a:off x="1143000" y="2857500"/>
            <a:ext cx="5638800" cy="1181100"/>
          </a:xfrm>
          <a:prstGeom prst="bentConnector3">
            <a:avLst>
              <a:gd name="adj1" fmla="val 57862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0" idx="3"/>
            <a:endCxn id="42" idx="1"/>
          </p:cNvCxnSpPr>
          <p:nvPr/>
        </p:nvCxnSpPr>
        <p:spPr>
          <a:xfrm>
            <a:off x="1143000" y="4038600"/>
            <a:ext cx="5638800" cy="1371600"/>
          </a:xfrm>
          <a:prstGeom prst="bentConnector3">
            <a:avLst>
              <a:gd name="adj1" fmla="val 57862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11" idx="3"/>
            <a:endCxn id="18" idx="1"/>
          </p:cNvCxnSpPr>
          <p:nvPr/>
        </p:nvCxnSpPr>
        <p:spPr>
          <a:xfrm flipV="1">
            <a:off x="1143000" y="1104900"/>
            <a:ext cx="5638800" cy="3390900"/>
          </a:xfrm>
          <a:prstGeom prst="bentConnector3">
            <a:avLst>
              <a:gd name="adj1" fmla="val 41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1" idx="3"/>
            <a:endCxn id="31" idx="1"/>
          </p:cNvCxnSpPr>
          <p:nvPr/>
        </p:nvCxnSpPr>
        <p:spPr>
          <a:xfrm flipV="1">
            <a:off x="1143000" y="3543300"/>
            <a:ext cx="5638800" cy="952500"/>
          </a:xfrm>
          <a:prstGeom prst="bentConnector3">
            <a:avLst>
              <a:gd name="adj1" fmla="val 41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15" idx="3"/>
          </p:cNvCxnSpPr>
          <p:nvPr/>
        </p:nvCxnSpPr>
        <p:spPr>
          <a:xfrm flipV="1">
            <a:off x="1143000" y="2057400"/>
            <a:ext cx="5638800" cy="4419600"/>
          </a:xfrm>
          <a:prstGeom prst="bentConnector3">
            <a:avLst>
              <a:gd name="adj1" fmla="val 10688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781800" y="762000"/>
            <a:ext cx="21336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 </a:t>
            </a:r>
            <a:r>
              <a:rPr lang="en-US" sz="1200" dirty="0" smtClean="0"/>
              <a:t>Observe and use appropriate ways of interacting in a group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SEL with Guidelines for Preschool Learning Experiences (Guiding Learning in English Language Arts) </a:t>
            </a:r>
            <a:endParaRPr lang="en-US" sz="1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04800" y="914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1600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304800" y="2286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304800" y="29718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304800" y="36576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27" name="Rectangle 26"/>
          <p:cNvSpPr/>
          <p:nvPr/>
        </p:nvSpPr>
        <p:spPr>
          <a:xfrm>
            <a:off x="304800" y="4343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04800" y="5029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304800" y="5715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838200" y="22860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37" name="Rectangle 36"/>
          <p:cNvSpPr/>
          <p:nvPr/>
        </p:nvSpPr>
        <p:spPr>
          <a:xfrm>
            <a:off x="838200" y="43434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sp>
        <p:nvSpPr>
          <p:cNvPr id="20" name="Rectangle 19"/>
          <p:cNvSpPr/>
          <p:nvPr/>
        </p:nvSpPr>
        <p:spPr>
          <a:xfrm>
            <a:off x="5867400" y="32766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26</a:t>
            </a:r>
            <a:r>
              <a:rPr lang="en-US" sz="1400" b="1" dirty="0" smtClean="0"/>
              <a:t> </a:t>
            </a:r>
            <a:r>
              <a:rPr lang="en-US" sz="1200" dirty="0" smtClean="0"/>
              <a:t>Create artwork from memory or imagination.</a:t>
            </a:r>
            <a:endParaRPr lang="en-US" sz="1200" dirty="0"/>
          </a:p>
        </p:txBody>
      </p:sp>
      <p:cxnSp>
        <p:nvCxnSpPr>
          <p:cNvPr id="30" name="Elbow Connector 29"/>
          <p:cNvCxnSpPr>
            <a:stCxn id="25" idx="3"/>
            <a:endCxn id="20" idx="1"/>
          </p:cNvCxnSpPr>
          <p:nvPr/>
        </p:nvCxnSpPr>
        <p:spPr>
          <a:xfrm>
            <a:off x="1828800" y="3124200"/>
            <a:ext cx="4038600" cy="419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9" idx="3"/>
          </p:cNvCxnSpPr>
          <p:nvPr/>
        </p:nvCxnSpPr>
        <p:spPr>
          <a:xfrm flipV="1">
            <a:off x="1828800" y="3581400"/>
            <a:ext cx="4038600" cy="2286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APL with Guidelines for Preschool Learning Experiences (Guiding Learning in the Arts) </a:t>
            </a:r>
            <a:endParaRPr lang="en-US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629400" y="2209800"/>
            <a:ext cx="21336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9 </a:t>
            </a:r>
            <a:r>
              <a:rPr lang="en-US" sz="1200" dirty="0" smtClean="0"/>
              <a:t>Link letters with sounds in play activities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629400" y="2895600"/>
            <a:ext cx="2133600" cy="1219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10 </a:t>
            </a:r>
            <a:r>
              <a:rPr lang="en-US" sz="1200" dirty="0" smtClean="0"/>
              <a:t>Engage actively in read-aloud activities by asking questions, offering ideas, predicting or retelling important parts of a story or informational book.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6629400" y="5105400"/>
            <a:ext cx="21336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14 </a:t>
            </a:r>
            <a:r>
              <a:rPr lang="en-US" sz="1200" dirty="0" smtClean="0"/>
              <a:t>Recognize and supply rhythm and rhyme in poetry.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6629400" y="5867400"/>
            <a:ext cx="21336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20 </a:t>
            </a:r>
            <a:r>
              <a:rPr lang="en-US" sz="1200" dirty="0" smtClean="0"/>
              <a:t>Generate questions and gather information to answer their questions in various ways.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304800" y="914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3" name="Rectangle 42"/>
          <p:cNvSpPr/>
          <p:nvPr/>
        </p:nvSpPr>
        <p:spPr>
          <a:xfrm>
            <a:off x="304800" y="1600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304800" y="2286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304800" y="29718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304800" y="36576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47" name="Rectangle 46"/>
          <p:cNvSpPr/>
          <p:nvPr/>
        </p:nvSpPr>
        <p:spPr>
          <a:xfrm>
            <a:off x="304800" y="4343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304800" y="5029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304800" y="5715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cxnSp>
        <p:nvCxnSpPr>
          <p:cNvPr id="51" name="Elbow Connector 50"/>
          <p:cNvCxnSpPr>
            <a:stCxn id="42" idx="3"/>
            <a:endCxn id="33" idx="1"/>
          </p:cNvCxnSpPr>
          <p:nvPr/>
        </p:nvCxnSpPr>
        <p:spPr>
          <a:xfrm>
            <a:off x="1828800" y="1066800"/>
            <a:ext cx="4800600" cy="5219700"/>
          </a:xfrm>
          <a:prstGeom prst="bentConnector3">
            <a:avLst>
              <a:gd name="adj1" fmla="val 52886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4" idx="3"/>
            <a:endCxn id="23" idx="1"/>
          </p:cNvCxnSpPr>
          <p:nvPr/>
        </p:nvCxnSpPr>
        <p:spPr>
          <a:xfrm>
            <a:off x="1828800" y="2438400"/>
            <a:ext cx="4800600" cy="1066800"/>
          </a:xfrm>
          <a:prstGeom prst="bentConnector3">
            <a:avLst>
              <a:gd name="adj1" fmla="val 40188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5" idx="3"/>
            <a:endCxn id="22" idx="1"/>
          </p:cNvCxnSpPr>
          <p:nvPr/>
        </p:nvCxnSpPr>
        <p:spPr>
          <a:xfrm flipV="1">
            <a:off x="1828800" y="2476500"/>
            <a:ext cx="4800600" cy="647700"/>
          </a:xfrm>
          <a:prstGeom prst="bentConnector3">
            <a:avLst>
              <a:gd name="adj1" fmla="val 6558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5" idx="3"/>
            <a:endCxn id="27" idx="1"/>
          </p:cNvCxnSpPr>
          <p:nvPr/>
        </p:nvCxnSpPr>
        <p:spPr>
          <a:xfrm>
            <a:off x="1828800" y="3124200"/>
            <a:ext cx="4800600" cy="2286000"/>
          </a:xfrm>
          <a:prstGeom prst="bentConnector3">
            <a:avLst>
              <a:gd name="adj1" fmla="val 6558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6" idx="3"/>
            <a:endCxn id="122" idx="1"/>
          </p:cNvCxnSpPr>
          <p:nvPr/>
        </p:nvCxnSpPr>
        <p:spPr>
          <a:xfrm flipV="1">
            <a:off x="1828800" y="952500"/>
            <a:ext cx="4800600" cy="2857500"/>
          </a:xfrm>
          <a:prstGeom prst="bentConnector3">
            <a:avLst>
              <a:gd name="adj1" fmla="val 73666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9" idx="3"/>
            <a:endCxn id="124" idx="1"/>
          </p:cNvCxnSpPr>
          <p:nvPr/>
        </p:nvCxnSpPr>
        <p:spPr>
          <a:xfrm flipV="1">
            <a:off x="1828800" y="1790700"/>
            <a:ext cx="4800600" cy="4076700"/>
          </a:xfrm>
          <a:prstGeom prst="bentConnector3">
            <a:avLst>
              <a:gd name="adj1" fmla="val 24603"/>
            </a:avLst>
          </a:prstGeom>
          <a:ln>
            <a:prstDash val="lgDashDot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38200" y="22860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76" name="Rectangle 75"/>
          <p:cNvSpPr/>
          <p:nvPr/>
        </p:nvSpPr>
        <p:spPr>
          <a:xfrm>
            <a:off x="838200" y="43434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sp>
        <p:nvSpPr>
          <p:cNvPr id="122" name="Rectangle 121"/>
          <p:cNvSpPr/>
          <p:nvPr/>
        </p:nvSpPr>
        <p:spPr>
          <a:xfrm>
            <a:off x="6629400" y="533400"/>
            <a:ext cx="21336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2</a:t>
            </a:r>
            <a:r>
              <a:rPr lang="en-US" sz="1200" dirty="0" smtClean="0"/>
              <a:t> Participate actively in discussions, listen to the ideas of others, and ask and answer relevant questions.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24" name="Rectangle 123"/>
          <p:cNvSpPr/>
          <p:nvPr/>
        </p:nvSpPr>
        <p:spPr>
          <a:xfrm>
            <a:off x="6629400" y="1524000"/>
            <a:ext cx="21336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3 </a:t>
            </a:r>
            <a:r>
              <a:rPr lang="en-US" sz="1200" dirty="0" smtClean="0"/>
              <a:t>Communicate personal experiences or interests.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62" name="Rectangle 161"/>
          <p:cNvSpPr/>
          <p:nvPr/>
        </p:nvSpPr>
        <p:spPr>
          <a:xfrm>
            <a:off x="6629400" y="4267200"/>
            <a:ext cx="21336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ELA 12 </a:t>
            </a:r>
            <a:r>
              <a:rPr lang="en-US" sz="1200" dirty="0" smtClean="0"/>
              <a:t>Listen to, recite, sing, and dramatize a variety of age-appropriate literature.</a:t>
            </a:r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cxnSp>
        <p:nvCxnSpPr>
          <p:cNvPr id="26" name="Elbow Connector 25"/>
          <p:cNvCxnSpPr>
            <a:stCxn id="49" idx="3"/>
            <a:endCxn id="162" idx="1"/>
          </p:cNvCxnSpPr>
          <p:nvPr/>
        </p:nvCxnSpPr>
        <p:spPr>
          <a:xfrm flipV="1">
            <a:off x="1828800" y="4610100"/>
            <a:ext cx="4800600" cy="1257300"/>
          </a:xfrm>
          <a:prstGeom prst="bentConnector3">
            <a:avLst>
              <a:gd name="adj1" fmla="val 24603"/>
            </a:avLst>
          </a:prstGeom>
          <a:ln>
            <a:prstDash val="lgDashDot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 APL with Guidelines for Preschool Learning Experiences (Guiding Learning in English Language Arts) </a:t>
            </a:r>
            <a:endParaRPr lang="en-US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6781800" y="2133600"/>
            <a:ext cx="19812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Math 8 </a:t>
            </a:r>
            <a:r>
              <a:rPr lang="en-US" sz="1200" dirty="0" smtClean="0"/>
              <a:t>Sort, categorize, or classify objects by more than one attribute. 	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6" name="Rectangle 85"/>
          <p:cNvSpPr/>
          <p:nvPr/>
        </p:nvSpPr>
        <p:spPr>
          <a:xfrm>
            <a:off x="6781800" y="2971800"/>
            <a:ext cx="19812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Math 14 </a:t>
            </a:r>
            <a:r>
              <a:rPr lang="en-US" sz="1200" dirty="0" smtClean="0"/>
              <a:t>Use nonstandard units to measure length, weight, and amount of content in familiar objects.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7" name="Rectangle 86"/>
          <p:cNvSpPr/>
          <p:nvPr/>
        </p:nvSpPr>
        <p:spPr>
          <a:xfrm>
            <a:off x="6781800" y="3962400"/>
            <a:ext cx="19812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Math 15</a:t>
            </a:r>
            <a:r>
              <a:rPr lang="en-US" sz="1400" b="1" dirty="0" smtClean="0"/>
              <a:t> </a:t>
            </a:r>
            <a:r>
              <a:rPr lang="en-US" sz="1200" dirty="0" smtClean="0"/>
              <a:t>Organize and draw conclusions from facts they have collected.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8" name="Rectangle 87"/>
          <p:cNvSpPr/>
          <p:nvPr/>
        </p:nvSpPr>
        <p:spPr>
          <a:xfrm>
            <a:off x="533400" y="914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9" name="Rectangle 88"/>
          <p:cNvSpPr/>
          <p:nvPr/>
        </p:nvSpPr>
        <p:spPr>
          <a:xfrm>
            <a:off x="533400" y="1600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0" name="Rectangle 89"/>
          <p:cNvSpPr/>
          <p:nvPr/>
        </p:nvSpPr>
        <p:spPr>
          <a:xfrm>
            <a:off x="533400" y="2286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91" name="Rectangle 90"/>
          <p:cNvSpPr/>
          <p:nvPr/>
        </p:nvSpPr>
        <p:spPr>
          <a:xfrm>
            <a:off x="533400" y="29718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2" name="Rectangle 91"/>
          <p:cNvSpPr/>
          <p:nvPr/>
        </p:nvSpPr>
        <p:spPr>
          <a:xfrm>
            <a:off x="533400" y="36576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93" name="Rectangle 92"/>
          <p:cNvSpPr/>
          <p:nvPr/>
        </p:nvSpPr>
        <p:spPr>
          <a:xfrm>
            <a:off x="533400" y="43434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94" name="Rectangle 93"/>
          <p:cNvSpPr/>
          <p:nvPr/>
        </p:nvSpPr>
        <p:spPr>
          <a:xfrm>
            <a:off x="533400" y="50292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533400" y="57150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6" name="Rectangle 95"/>
          <p:cNvSpPr/>
          <p:nvPr/>
        </p:nvSpPr>
        <p:spPr>
          <a:xfrm>
            <a:off x="1066800" y="22860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97" name="Rectangle 96"/>
          <p:cNvSpPr/>
          <p:nvPr/>
        </p:nvSpPr>
        <p:spPr>
          <a:xfrm>
            <a:off x="1066800" y="43434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cxnSp>
        <p:nvCxnSpPr>
          <p:cNvPr id="99" name="Elbow Connector 98"/>
          <p:cNvCxnSpPr>
            <a:stCxn id="91" idx="3"/>
            <a:endCxn id="86" idx="1"/>
          </p:cNvCxnSpPr>
          <p:nvPr/>
        </p:nvCxnSpPr>
        <p:spPr>
          <a:xfrm>
            <a:off x="2057400" y="3124200"/>
            <a:ext cx="4724400" cy="266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97" idx="3"/>
            <a:endCxn id="87" idx="1"/>
          </p:cNvCxnSpPr>
          <p:nvPr/>
        </p:nvCxnSpPr>
        <p:spPr>
          <a:xfrm flipV="1">
            <a:off x="2057400" y="4305300"/>
            <a:ext cx="4724400" cy="1905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94" idx="3"/>
            <a:endCxn id="80" idx="1"/>
          </p:cNvCxnSpPr>
          <p:nvPr/>
        </p:nvCxnSpPr>
        <p:spPr>
          <a:xfrm flipV="1">
            <a:off x="2057400" y="2476500"/>
            <a:ext cx="4724400" cy="2705100"/>
          </a:xfrm>
          <a:prstGeom prst="bentConnector3">
            <a:avLst>
              <a:gd name="adj1" fmla="val 70235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APL with Guidelines for Preschool Learning Experiences (Guiding Learning in Mathematics) </a:t>
            </a:r>
            <a:endParaRPr lang="en-US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04800" y="609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1295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304800" y="1981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304800" y="26670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304800" y="33528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27" name="Rectangle 26"/>
          <p:cNvSpPr/>
          <p:nvPr/>
        </p:nvSpPr>
        <p:spPr>
          <a:xfrm>
            <a:off x="304800" y="4038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04800" y="4724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304800" y="5410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838200" y="19812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37" name="Rectangle 36"/>
          <p:cNvSpPr/>
          <p:nvPr/>
        </p:nvSpPr>
        <p:spPr>
          <a:xfrm>
            <a:off x="838200" y="40386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sp>
        <p:nvSpPr>
          <p:cNvPr id="39" name="TextBox 38"/>
          <p:cNvSpPr txBox="1"/>
          <p:nvPr/>
        </p:nvSpPr>
        <p:spPr>
          <a:xfrm>
            <a:off x="76200" y="6553200"/>
            <a:ext cx="906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DOCUMENT: </a:t>
            </a:r>
            <a:r>
              <a:rPr lang="en-US" sz="1200" b="1" i="1" dirty="0" smtClean="0"/>
              <a:t>Guidelines for Preschool Learning Experiences, </a:t>
            </a:r>
            <a:r>
              <a:rPr lang="en-US" sz="1200" dirty="0" smtClean="0"/>
              <a:t>Guiding Learning in Science and Technology/Engineering </a:t>
            </a: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6400800" y="1676400"/>
            <a:ext cx="2209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SCIENCE 15</a:t>
            </a:r>
            <a:r>
              <a:rPr lang="en-US" sz="1200" dirty="0" smtClean="0"/>
              <a:t> Use their senses of sight, hearing, touch, smell, and taste to explore their environment using sensory vocabulary.</a:t>
            </a:r>
            <a:endParaRPr 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6400800" y="2895600"/>
            <a:ext cx="2209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SCIENCE 23</a:t>
            </a:r>
            <a:r>
              <a:rPr lang="en-US" sz="1200" dirty="0" smtClean="0"/>
              <a:t> Explore and describe a wide variety of natural and man-made materials through sensory experiences.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6400800" y="4114800"/>
            <a:ext cx="2209800" cy="1447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SCIENCE 26</a:t>
            </a:r>
            <a:r>
              <a:rPr lang="en-US" sz="1200" dirty="0" smtClean="0"/>
              <a:t> Observe and describe ways that animals, birds, and insects use various parts of their bodies to accomplish certain tasks and compare them to ways people would accomplish a similar task.</a:t>
            </a:r>
            <a:endParaRPr lang="en-US" sz="1400" dirty="0"/>
          </a:p>
        </p:txBody>
      </p:sp>
      <p:cxnSp>
        <p:nvCxnSpPr>
          <p:cNvPr id="47" name="Elbow Connector 46"/>
          <p:cNvCxnSpPr>
            <a:stCxn id="22" idx="3"/>
            <a:endCxn id="40" idx="1"/>
          </p:cNvCxnSpPr>
          <p:nvPr/>
        </p:nvCxnSpPr>
        <p:spPr>
          <a:xfrm>
            <a:off x="1828800" y="762000"/>
            <a:ext cx="4572000" cy="266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3" idx="3"/>
            <a:endCxn id="42" idx="1"/>
          </p:cNvCxnSpPr>
          <p:nvPr/>
        </p:nvCxnSpPr>
        <p:spPr>
          <a:xfrm>
            <a:off x="1828800" y="1447800"/>
            <a:ext cx="4572000" cy="723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3" idx="3"/>
            <a:endCxn id="43" idx="1"/>
          </p:cNvCxnSpPr>
          <p:nvPr/>
        </p:nvCxnSpPr>
        <p:spPr>
          <a:xfrm>
            <a:off x="1828800" y="1447800"/>
            <a:ext cx="4572000" cy="1943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5" idx="3"/>
            <a:endCxn id="44" idx="1"/>
          </p:cNvCxnSpPr>
          <p:nvPr/>
        </p:nvCxnSpPr>
        <p:spPr>
          <a:xfrm>
            <a:off x="1828800" y="2819400"/>
            <a:ext cx="4572000" cy="2019300"/>
          </a:xfrm>
          <a:prstGeom prst="bentConnector3">
            <a:avLst>
              <a:gd name="adj1" fmla="val 63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26" idx="3"/>
          </p:cNvCxnSpPr>
          <p:nvPr/>
        </p:nvCxnSpPr>
        <p:spPr>
          <a:xfrm flipV="1">
            <a:off x="1828800" y="1143000"/>
            <a:ext cx="4724400" cy="2362200"/>
          </a:xfrm>
          <a:prstGeom prst="bentConnector3">
            <a:avLst>
              <a:gd name="adj1" fmla="val 37683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400800" y="609600"/>
            <a:ext cx="2209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SCIENCE 1</a:t>
            </a:r>
            <a:r>
              <a:rPr lang="en-US" sz="1200" dirty="0" smtClean="0"/>
              <a:t> Ask and seek out answers to questions about objects and events with the assistance of interested adults.</a:t>
            </a:r>
          </a:p>
          <a:p>
            <a:pPr algn="ctr"/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APL with Guidelines for Preschool Learning Experiences (Guiding Learning in Science/Technology/Engineering) </a:t>
            </a:r>
            <a:endParaRPr 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096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</a:t>
            </a:r>
          </a:p>
          <a:p>
            <a:pPr algn="ctr"/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457200" y="10668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2</a:t>
            </a:r>
          </a:p>
          <a:p>
            <a:pPr algn="ctr"/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457200" y="15240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3</a:t>
            </a:r>
          </a:p>
          <a:p>
            <a:pPr algn="ctr"/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21336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4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57200" y="27432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5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57200" y="32004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6</a:t>
            </a:r>
          </a:p>
          <a:p>
            <a:pPr algn="ctr"/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57200" y="38100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7</a:t>
            </a:r>
          </a:p>
          <a:p>
            <a:pPr algn="ctr"/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57200" y="42672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8</a:t>
            </a:r>
          </a:p>
          <a:p>
            <a:pPr algn="ctr"/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57200" y="47244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9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457200" y="5181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10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57200" y="57912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11</a:t>
            </a:r>
          </a:p>
          <a:p>
            <a:pPr algn="ctr"/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62484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12</a:t>
            </a:r>
          </a:p>
          <a:p>
            <a:pPr algn="ctr"/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6248400" y="1219200"/>
            <a:ext cx="25908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3 </a:t>
            </a:r>
            <a:r>
              <a:rPr lang="en-US" sz="1200" dirty="0" smtClean="0"/>
              <a:t>Identify and describe cause and effect as they relate to personal experiences and age-appropriate stories.</a:t>
            </a:r>
          </a:p>
          <a:p>
            <a:pPr algn="ctr"/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6248400" y="2209800"/>
            <a:ext cx="2590800" cy="1066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6 </a:t>
            </a:r>
            <a:r>
              <a:rPr lang="en-US" sz="1200" dirty="0" smtClean="0"/>
              <a:t>Discuss examples of rules, fairness, personal responsibilities, and authority in their own experiences and in stories read to them.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pPr algn="ctr"/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6248400" y="3352800"/>
            <a:ext cx="2590800" cy="1447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7 </a:t>
            </a:r>
            <a:r>
              <a:rPr lang="en-US" sz="1200" dirty="0" smtClean="0"/>
              <a:t>Talk about the qualities we value in a person’s character such as honesty, courage, courtesy, willingness to work hard, kindness, fairness, trustworthiness, self-discipline, loyalty, and personal responsibility.</a:t>
            </a:r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6248400" y="5638800"/>
            <a:ext cx="2590800" cy="1066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9</a:t>
            </a:r>
            <a:r>
              <a:rPr lang="en-US" sz="1200" dirty="0" smtClean="0"/>
              <a:t> Discuss roles and responsibilities of family or community members</a:t>
            </a:r>
          </a:p>
          <a:p>
            <a:r>
              <a:rPr lang="en-US" sz="1200" dirty="0" smtClean="0"/>
              <a:t>who promote the welfare and safety of children and adults.</a:t>
            </a:r>
          </a:p>
          <a:p>
            <a:pPr algn="ctr"/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248400" y="48768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8 </a:t>
            </a:r>
            <a:r>
              <a:rPr lang="en-US" sz="1200" dirty="0" smtClean="0"/>
              <a:t>Discuss classroom responsibilities</a:t>
            </a:r>
          </a:p>
          <a:p>
            <a:r>
              <a:rPr lang="en-US" sz="1200" dirty="0" smtClean="0"/>
              <a:t>in daily activities.</a:t>
            </a:r>
          </a:p>
          <a:p>
            <a:pPr algn="ctr"/>
            <a:endParaRPr lang="en-US" sz="1400" dirty="0"/>
          </a:p>
        </p:txBody>
      </p:sp>
      <p:cxnSp>
        <p:nvCxnSpPr>
          <p:cNvPr id="32" name="Elbow Connector 31"/>
          <p:cNvCxnSpPr>
            <a:stCxn id="10" idx="3"/>
            <a:endCxn id="28" idx="1"/>
          </p:cNvCxnSpPr>
          <p:nvPr/>
        </p:nvCxnSpPr>
        <p:spPr>
          <a:xfrm flipV="1">
            <a:off x="1143000" y="4076700"/>
            <a:ext cx="5105400" cy="342900"/>
          </a:xfrm>
          <a:prstGeom prst="bentConnector3">
            <a:avLst>
              <a:gd name="adj1" fmla="val 399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0" idx="3"/>
            <a:endCxn id="29" idx="1"/>
          </p:cNvCxnSpPr>
          <p:nvPr/>
        </p:nvCxnSpPr>
        <p:spPr>
          <a:xfrm>
            <a:off x="1143000" y="4419600"/>
            <a:ext cx="5105400" cy="1752600"/>
          </a:xfrm>
          <a:prstGeom prst="bentConnector3">
            <a:avLst>
              <a:gd name="adj1" fmla="val 399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endCxn id="25" idx="1"/>
          </p:cNvCxnSpPr>
          <p:nvPr/>
        </p:nvCxnSpPr>
        <p:spPr>
          <a:xfrm flipV="1">
            <a:off x="1143000" y="1676400"/>
            <a:ext cx="5105400" cy="4267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3"/>
          </p:cNvCxnSpPr>
          <p:nvPr/>
        </p:nvCxnSpPr>
        <p:spPr>
          <a:xfrm flipV="1">
            <a:off x="1143000" y="4191000"/>
            <a:ext cx="5105400" cy="1752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3" idx="3"/>
            <a:endCxn id="30" idx="1"/>
          </p:cNvCxnSpPr>
          <p:nvPr/>
        </p:nvCxnSpPr>
        <p:spPr>
          <a:xfrm flipV="1">
            <a:off x="1143000" y="5219700"/>
            <a:ext cx="5105400" cy="723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13" idx="3"/>
          </p:cNvCxnSpPr>
          <p:nvPr/>
        </p:nvCxnSpPr>
        <p:spPr>
          <a:xfrm>
            <a:off x="1143000" y="5943600"/>
            <a:ext cx="5105400" cy="76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14" idx="3"/>
          </p:cNvCxnSpPr>
          <p:nvPr/>
        </p:nvCxnSpPr>
        <p:spPr>
          <a:xfrm flipV="1">
            <a:off x="1143000" y="1828800"/>
            <a:ext cx="5105400" cy="4572000"/>
          </a:xfrm>
          <a:prstGeom prst="bentConnector3">
            <a:avLst>
              <a:gd name="adj1" fmla="val 31004"/>
            </a:avLst>
          </a:prstGeom>
          <a:ln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248400" y="4572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2</a:t>
            </a:r>
            <a:r>
              <a:rPr lang="en-US" sz="1200" dirty="0" smtClean="0"/>
              <a:t> Discuss and use vocabulary related to time in relevant activities.</a:t>
            </a:r>
          </a:p>
          <a:p>
            <a:pPr algn="ctr"/>
            <a:endParaRPr lang="en-US" sz="1400" dirty="0"/>
          </a:p>
        </p:txBody>
      </p:sp>
      <p:cxnSp>
        <p:nvCxnSpPr>
          <p:cNvPr id="89" name="Elbow Connector 88"/>
          <p:cNvCxnSpPr>
            <a:stCxn id="4" idx="3"/>
          </p:cNvCxnSpPr>
          <p:nvPr/>
        </p:nvCxnSpPr>
        <p:spPr>
          <a:xfrm flipV="1">
            <a:off x="1143000" y="800100"/>
            <a:ext cx="5105400" cy="419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 SEL with Guidelines for Preschool Learning Experiences (Guiding Learning in History and Social Science) </a:t>
            </a:r>
            <a:endParaRPr lang="en-US" sz="1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04800" y="609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1295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304800" y="1981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304800" y="26670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304800" y="33528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27" name="Rectangle 26"/>
          <p:cNvSpPr/>
          <p:nvPr/>
        </p:nvSpPr>
        <p:spPr>
          <a:xfrm>
            <a:off x="304800" y="4038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04800" y="4724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304800" y="5410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838200" y="19812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37" name="Rectangle 36"/>
          <p:cNvSpPr/>
          <p:nvPr/>
        </p:nvSpPr>
        <p:spPr>
          <a:xfrm>
            <a:off x="838200" y="40386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6553200"/>
            <a:ext cx="906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DOCUMENT: </a:t>
            </a:r>
            <a:r>
              <a:rPr lang="en-US" sz="1200" b="1" i="1" dirty="0" smtClean="0"/>
              <a:t>Guidelines for Preschool Learning Experiences, </a:t>
            </a:r>
            <a:r>
              <a:rPr lang="en-US" sz="1200" dirty="0" smtClean="0"/>
              <a:t>Guiding Learning in History and Social Science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6324600" y="27432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HISTORY/SOCIAL SCIENCE 1</a:t>
            </a:r>
            <a:r>
              <a:rPr lang="en-US" sz="1200" dirty="0" smtClean="0"/>
              <a:t> Discuss and use vocabulary related to time in relevant activities.</a:t>
            </a:r>
          </a:p>
          <a:p>
            <a:pPr algn="ctr"/>
            <a:endParaRPr lang="en-US" sz="1400" dirty="0"/>
          </a:p>
        </p:txBody>
      </p:sp>
      <p:cxnSp>
        <p:nvCxnSpPr>
          <p:cNvPr id="16" name="Elbow Connector 15"/>
          <p:cNvCxnSpPr>
            <a:stCxn id="28" idx="3"/>
            <a:endCxn id="14" idx="1"/>
          </p:cNvCxnSpPr>
          <p:nvPr/>
        </p:nvCxnSpPr>
        <p:spPr>
          <a:xfrm flipV="1">
            <a:off x="1828800" y="3086100"/>
            <a:ext cx="4495800" cy="1790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APL with Guidelines for Preschool Learning Experiences (Guiding Learning in History and Social Science) </a:t>
            </a:r>
            <a:endParaRPr lang="en-US" sz="1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858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</a:t>
            </a:r>
          </a:p>
          <a:p>
            <a:pPr algn="ctr"/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2</a:t>
            </a:r>
          </a:p>
          <a:p>
            <a:pPr algn="ctr"/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457200" y="16002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3</a:t>
            </a:r>
          </a:p>
          <a:p>
            <a:pPr algn="ctr"/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22098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4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57200" y="28194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5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57200" y="32766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6</a:t>
            </a:r>
          </a:p>
          <a:p>
            <a:pPr algn="ctr"/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57200" y="38862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7</a:t>
            </a:r>
          </a:p>
          <a:p>
            <a:pPr algn="ctr"/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57200" y="43434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8</a:t>
            </a:r>
          </a:p>
          <a:p>
            <a:pPr algn="ctr"/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57200" y="4800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9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457200" y="5257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10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57200" y="58674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11</a:t>
            </a:r>
          </a:p>
          <a:p>
            <a:pPr algn="ctr"/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63246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12</a:t>
            </a:r>
          </a:p>
          <a:p>
            <a:pPr algn="ctr"/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6019800" y="5334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13</a:t>
            </a:r>
            <a:r>
              <a:rPr lang="en-US" sz="1200" dirty="0" smtClean="0"/>
              <a:t> Discuss nutritious meals and snacks and the difference between junk food and healthy food.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6019800" y="13716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15</a:t>
            </a:r>
            <a:r>
              <a:rPr lang="en-US" sz="1200" dirty="0" smtClean="0"/>
              <a:t> Discuss gender and growth in age appropriate ways.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6019800" y="2057400"/>
            <a:ext cx="2590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16</a:t>
            </a:r>
            <a:r>
              <a:rPr lang="en-US" sz="1200" dirty="0" smtClean="0"/>
              <a:t> Recognize and describe or represent emotions such as happiness, surprise, anger, fear, sadness.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6019800" y="3048000"/>
            <a:ext cx="2590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17</a:t>
            </a:r>
            <a:r>
              <a:rPr lang="en-US" sz="1200" dirty="0" smtClean="0"/>
              <a:t> Talk about ways to solve or prevent problems and discuss situations that illustrate that actions have consequences.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6019800" y="40386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18 </a:t>
            </a:r>
            <a:r>
              <a:rPr lang="en-US" sz="1200" dirty="0" smtClean="0"/>
              <a:t>Talk about how people can be helpful/hurtful to one another.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6019800" y="5410200"/>
            <a:ext cx="2590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20</a:t>
            </a:r>
            <a:r>
              <a:rPr lang="en-US" sz="1200" dirty="0" smtClean="0"/>
              <a:t> Describe members of their family and discuss what parents do for their children to keep them safe and healthy.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6019800" y="47244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19</a:t>
            </a:r>
            <a:r>
              <a:rPr lang="en-US" sz="1200" dirty="0" smtClean="0"/>
              <a:t> Practice independence and self-help skills.</a:t>
            </a:r>
            <a:endParaRPr lang="en-US" sz="1400" dirty="0"/>
          </a:p>
        </p:txBody>
      </p:sp>
      <p:cxnSp>
        <p:nvCxnSpPr>
          <p:cNvPr id="36" name="Elbow Connector 35"/>
          <p:cNvCxnSpPr>
            <a:stCxn id="3" idx="3"/>
            <a:endCxn id="29" idx="1"/>
          </p:cNvCxnSpPr>
          <p:nvPr/>
        </p:nvCxnSpPr>
        <p:spPr>
          <a:xfrm>
            <a:off x="1143000" y="838200"/>
            <a:ext cx="4876800" cy="1638300"/>
          </a:xfrm>
          <a:prstGeom prst="bentConnector3">
            <a:avLst>
              <a:gd name="adj1" fmla="val 50852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5" idx="3"/>
          </p:cNvCxnSpPr>
          <p:nvPr/>
        </p:nvCxnSpPr>
        <p:spPr>
          <a:xfrm flipV="1">
            <a:off x="1143000" y="762000"/>
            <a:ext cx="4876800" cy="990600"/>
          </a:xfrm>
          <a:prstGeom prst="bentConnector3">
            <a:avLst>
              <a:gd name="adj1" fmla="val 43750"/>
            </a:avLst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5" idx="3"/>
            <a:endCxn id="34" idx="1"/>
          </p:cNvCxnSpPr>
          <p:nvPr/>
        </p:nvCxnSpPr>
        <p:spPr>
          <a:xfrm>
            <a:off x="1143000" y="1752600"/>
            <a:ext cx="4876800" cy="3238500"/>
          </a:xfrm>
          <a:prstGeom prst="bentConnector3">
            <a:avLst>
              <a:gd name="adj1" fmla="val 43750"/>
            </a:avLst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3"/>
          </p:cNvCxnSpPr>
          <p:nvPr/>
        </p:nvCxnSpPr>
        <p:spPr>
          <a:xfrm>
            <a:off x="1143000" y="2362200"/>
            <a:ext cx="4876800" cy="228600"/>
          </a:xfrm>
          <a:prstGeom prst="bentConnector3">
            <a:avLst>
              <a:gd name="adj1" fmla="val 33239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8" idx="3"/>
            <a:endCxn id="26" idx="1"/>
          </p:cNvCxnSpPr>
          <p:nvPr/>
        </p:nvCxnSpPr>
        <p:spPr>
          <a:xfrm flipV="1">
            <a:off x="1143000" y="876300"/>
            <a:ext cx="4876800" cy="2552700"/>
          </a:xfrm>
          <a:prstGeom prst="bentConnector3">
            <a:avLst>
              <a:gd name="adj1" fmla="val 59659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8" idx="3"/>
            <a:endCxn id="28" idx="1"/>
          </p:cNvCxnSpPr>
          <p:nvPr/>
        </p:nvCxnSpPr>
        <p:spPr>
          <a:xfrm flipV="1">
            <a:off x="1143000" y="1638300"/>
            <a:ext cx="4876800" cy="1790700"/>
          </a:xfrm>
          <a:prstGeom prst="bentConnector3">
            <a:avLst>
              <a:gd name="adj1" fmla="val 59659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11" idx="3"/>
          </p:cNvCxnSpPr>
          <p:nvPr/>
        </p:nvCxnSpPr>
        <p:spPr>
          <a:xfrm flipV="1">
            <a:off x="1143000" y="3581400"/>
            <a:ext cx="4876800" cy="1371600"/>
          </a:xfrm>
          <a:prstGeom prst="bentConnector3">
            <a:avLst>
              <a:gd name="adj1" fmla="val 255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2" idx="3"/>
          </p:cNvCxnSpPr>
          <p:nvPr/>
        </p:nvCxnSpPr>
        <p:spPr>
          <a:xfrm flipV="1">
            <a:off x="1143000" y="4419600"/>
            <a:ext cx="4876800" cy="990600"/>
          </a:xfrm>
          <a:prstGeom prst="bentConnector3">
            <a:avLst>
              <a:gd name="adj1" fmla="val 33239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14" idx="3"/>
            <a:endCxn id="31" idx="1"/>
          </p:cNvCxnSpPr>
          <p:nvPr/>
        </p:nvCxnSpPr>
        <p:spPr>
          <a:xfrm flipV="1">
            <a:off x="1143000" y="3467100"/>
            <a:ext cx="4876800" cy="3009900"/>
          </a:xfrm>
          <a:prstGeom prst="bentConnector3">
            <a:avLst>
              <a:gd name="adj1" fmla="val 63352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14" idx="3"/>
            <a:endCxn id="32" idx="1"/>
          </p:cNvCxnSpPr>
          <p:nvPr/>
        </p:nvCxnSpPr>
        <p:spPr>
          <a:xfrm flipV="1">
            <a:off x="1143000" y="4305300"/>
            <a:ext cx="4876800" cy="2171700"/>
          </a:xfrm>
          <a:prstGeom prst="bentConnector3">
            <a:avLst>
              <a:gd name="adj1" fmla="val 63352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3" idx="3"/>
            <a:endCxn id="33" idx="1"/>
          </p:cNvCxnSpPr>
          <p:nvPr/>
        </p:nvCxnSpPr>
        <p:spPr>
          <a:xfrm flipV="1">
            <a:off x="1143000" y="5829300"/>
            <a:ext cx="4876800" cy="190500"/>
          </a:xfrm>
          <a:prstGeom prst="bentConnector3">
            <a:avLst>
              <a:gd name="adj1" fmla="val 50000"/>
            </a:avLst>
          </a:prstGeom>
          <a:ln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SEL with Guidelines for Preschool Learning Experiences (Guiding Learning in Health Education) </a:t>
            </a:r>
            <a:endParaRPr lang="en-US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04800" y="8382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15240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304800" y="22098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304800" y="28956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304800" y="35814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27" name="Rectangle 26"/>
          <p:cNvSpPr/>
          <p:nvPr/>
        </p:nvSpPr>
        <p:spPr>
          <a:xfrm>
            <a:off x="304800" y="42672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04800" y="49530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304800" y="56388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838200" y="22098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37" name="Rectangle 36"/>
          <p:cNvSpPr/>
          <p:nvPr/>
        </p:nvSpPr>
        <p:spPr>
          <a:xfrm>
            <a:off x="838200" y="42672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6019800" y="2971800"/>
            <a:ext cx="2590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HEALTH 17</a:t>
            </a:r>
            <a:r>
              <a:rPr lang="en-US" sz="1200" dirty="0" smtClean="0"/>
              <a:t> Talk about ways to solve or prevent problems and discuss situations that illustrate that actions have consequences.</a:t>
            </a:r>
            <a:endParaRPr lang="en-US" sz="1400" dirty="0"/>
          </a:p>
        </p:txBody>
      </p:sp>
      <p:cxnSp>
        <p:nvCxnSpPr>
          <p:cNvPr id="16" name="Elbow Connector 15"/>
          <p:cNvCxnSpPr>
            <a:stCxn id="37" idx="3"/>
            <a:endCxn id="14" idx="1"/>
          </p:cNvCxnSpPr>
          <p:nvPr/>
        </p:nvCxnSpPr>
        <p:spPr>
          <a:xfrm flipV="1">
            <a:off x="1828800" y="3390900"/>
            <a:ext cx="4191000" cy="1028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 APL with Guidelines for Preschool Learning Experiences (Guiding Learning in Health Education) </a:t>
            </a:r>
            <a:endParaRPr lang="en-US" sz="1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6858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</a:t>
            </a:r>
          </a:p>
          <a:p>
            <a:pPr algn="ctr"/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533400" y="11430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2</a:t>
            </a:r>
          </a:p>
          <a:p>
            <a:pPr algn="ctr"/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3</a:t>
            </a:r>
          </a:p>
          <a:p>
            <a:pPr algn="ctr"/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33400" y="22098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4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33400" y="28194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5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33400" y="32766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6</a:t>
            </a:r>
          </a:p>
          <a:p>
            <a:pPr algn="ctr"/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533400" y="38862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7</a:t>
            </a:r>
          </a:p>
          <a:p>
            <a:pPr algn="ctr"/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533400" y="43434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8</a:t>
            </a:r>
          </a:p>
          <a:p>
            <a:pPr algn="ctr"/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33400" y="4800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9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33400" y="5257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10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533400" y="58674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11</a:t>
            </a:r>
          </a:p>
          <a:p>
            <a:pPr algn="ctr"/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533400" y="63246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SEL 12</a:t>
            </a:r>
          </a:p>
          <a:p>
            <a:pPr algn="ctr"/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5867400" y="17526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7 </a:t>
            </a:r>
            <a:r>
              <a:rPr lang="en-US" sz="1200" dirty="0" smtClean="0"/>
              <a:t>Develop audience skills by observing performances or artists at work in various aspects of the Arts.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5867400" y="7620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6 </a:t>
            </a:r>
            <a:r>
              <a:rPr lang="en-US" sz="1200" dirty="0" smtClean="0"/>
              <a:t>Act out ways that movement and dance can show feelings or convey meaning. 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867400" y="54864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21</a:t>
            </a:r>
            <a:r>
              <a:rPr lang="en-US" sz="1400" b="1" dirty="0" smtClean="0"/>
              <a:t> </a:t>
            </a:r>
            <a:r>
              <a:rPr lang="en-US" sz="1200" dirty="0" smtClean="0"/>
              <a:t>Explore how color can convey mood and emotion.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5867400" y="4495800"/>
            <a:ext cx="2590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16 </a:t>
            </a:r>
            <a:r>
              <a:rPr lang="en-US" sz="1200" dirty="0" smtClean="0"/>
              <a:t>Create characters through physical movement, gesture, sound, speech, and facial expressions.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5867400" y="3352800"/>
            <a:ext cx="25908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11 </a:t>
            </a:r>
            <a:r>
              <a:rPr lang="en-US" sz="1200" dirty="0" smtClean="0"/>
              <a:t>Listen to various kinds of instrumental music and explore a variety of melody and rhythmic instruments.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5867400" y="2743200"/>
            <a:ext cx="2590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 smtClean="0"/>
              <a:t>ARTS 9 </a:t>
            </a:r>
            <a:r>
              <a:rPr lang="en-US" sz="1200" dirty="0" smtClean="0"/>
              <a:t>Sing expressively.</a:t>
            </a:r>
            <a:endParaRPr lang="en-US" sz="1400" dirty="0"/>
          </a:p>
        </p:txBody>
      </p:sp>
      <p:cxnSp>
        <p:nvCxnSpPr>
          <p:cNvPr id="33" name="Elbow Connector 32"/>
          <p:cNvCxnSpPr>
            <a:stCxn id="3" idx="3"/>
            <a:endCxn id="25" idx="1"/>
          </p:cNvCxnSpPr>
          <p:nvPr/>
        </p:nvCxnSpPr>
        <p:spPr>
          <a:xfrm>
            <a:off x="1219200" y="838200"/>
            <a:ext cx="4648200" cy="266700"/>
          </a:xfrm>
          <a:prstGeom prst="bentConnector3">
            <a:avLst>
              <a:gd name="adj1" fmla="val 61923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9" idx="1"/>
            <a:endCxn id="3" idx="3"/>
          </p:cNvCxnSpPr>
          <p:nvPr/>
        </p:nvCxnSpPr>
        <p:spPr>
          <a:xfrm rot="10800000">
            <a:off x="1219200" y="838200"/>
            <a:ext cx="4648200" cy="2057400"/>
          </a:xfrm>
          <a:prstGeom prst="bentConnector3">
            <a:avLst>
              <a:gd name="adj1" fmla="val 38078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>
            <a:off x="1371600" y="838200"/>
            <a:ext cx="4648200" cy="4000500"/>
          </a:xfrm>
          <a:prstGeom prst="bentConnector3">
            <a:avLst>
              <a:gd name="adj1" fmla="val 41654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10800000">
            <a:off x="1371600" y="838200"/>
            <a:ext cx="4648200" cy="4914900"/>
          </a:xfrm>
          <a:prstGeom prst="bentConnector3">
            <a:avLst>
              <a:gd name="adj1" fmla="val 41654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8" idx="3"/>
            <a:endCxn id="24" idx="1"/>
          </p:cNvCxnSpPr>
          <p:nvPr/>
        </p:nvCxnSpPr>
        <p:spPr>
          <a:xfrm flipV="1">
            <a:off x="1219200" y="2095500"/>
            <a:ext cx="4648200" cy="1333500"/>
          </a:xfrm>
          <a:prstGeom prst="bentConnector3">
            <a:avLst>
              <a:gd name="adj1" fmla="val 38674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8" idx="3"/>
            <a:endCxn id="28" idx="1"/>
          </p:cNvCxnSpPr>
          <p:nvPr/>
        </p:nvCxnSpPr>
        <p:spPr>
          <a:xfrm>
            <a:off x="1219200" y="3429000"/>
            <a:ext cx="4648200" cy="342900"/>
          </a:xfrm>
          <a:prstGeom prst="bentConnector3">
            <a:avLst>
              <a:gd name="adj1" fmla="val 38972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 SEL with Guidelines for Preschool Learning Experiences (Guiding Learning in the Arts) </a:t>
            </a:r>
            <a:endParaRPr 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1203</Words>
  <Application>Microsoft Office PowerPoint</Application>
  <PresentationFormat>On-screen Show (4:3)</PresentationFormat>
  <Paragraphs>182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EEC,</dc:creator>
  <cp:lastModifiedBy>EEC,</cp:lastModifiedBy>
  <cp:revision>44</cp:revision>
  <dcterms:created xsi:type="dcterms:W3CDTF">2015-02-11T21:05:01Z</dcterms:created>
  <dcterms:modified xsi:type="dcterms:W3CDTF">2015-04-29T19:59:53Z</dcterms:modified>
</cp:coreProperties>
</file>